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9" r:id="rId3"/>
    <p:sldId id="261" r:id="rId4"/>
    <p:sldId id="262" r:id="rId5"/>
    <p:sldId id="265" r:id="rId6"/>
    <p:sldId id="260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A0D42F2-B49E-4CC6-D0BE-163189255D0B}" name="Smidt, W.J. de (Wim)" initials="SWd(" userId="S::w.desmidt@uu.nl::18e7ccc2-415d-488f-9233-37ae61e457d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9FCCE-7D9B-4265-A518-596528226350}" type="datetimeFigureOut">
              <a:rPr lang="en-NL" smtClean="0"/>
              <a:t>30/10/2025</a:t>
            </a:fld>
            <a:endParaRPr lang="en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DC65-B3CE-4210-B4CE-5D3D24856B80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20643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8EDC65-B3CE-4210-B4CE-5D3D24856B80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99502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8EDC65-B3CE-4210-B4CE-5D3D24856B80}" type="slidenum">
              <a:rPr lang="en-NL" smtClean="0"/>
              <a:t>2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9016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7B841-37CB-424E-8378-5107FE45989F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91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F1ED5-EFED-4311-9B8C-A2238CB1B3E5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1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E41D9-6C9C-40A5-BECC-8698F8FAA59C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80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7FE5E-2F3C-4DA8-ADE5-DC3DDA82922D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B4C2A-4797-4912-B9FE-E9365D508B8A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98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E782-9071-42B9-A147-ACE61D24AF12}" type="datetime1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6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1811-81E2-4C20-BAF0-C76093EAC729}" type="datetime1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0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61268-6928-4784-BBB8-F059E7C322EC}" type="datetime1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673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E497-A55A-4A83-8AD9-40596188212D}" type="datetime1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64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57D28-2670-48B6-A255-6D72FC9C15F2}" type="datetime1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8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E4984-C2A7-4B37-8053-316080B681DC}" type="datetime1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8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A44EA0A2-F5AA-4753-AB96-1EF6210E1B4C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Introduction LOVUM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0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DA9942F-A18C-9E9D-BF08-9291C54E1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78D8B5-E25C-C816-ED1C-06844D3513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9809" y="353681"/>
            <a:ext cx="6572382" cy="974310"/>
          </a:xfrm>
        </p:spPr>
        <p:txBody>
          <a:bodyPr>
            <a:normAutofit/>
          </a:bodyPr>
          <a:lstStyle/>
          <a:p>
            <a:r>
              <a:rPr lang="en-US" dirty="0"/>
              <a:t>Introduction on LOVUM</a:t>
            </a:r>
            <a:endParaRPr lang="en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2D59F3C-FCCF-BC77-BAF0-987ED9346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9809" y="5853241"/>
            <a:ext cx="6572382" cy="558089"/>
          </a:xfrm>
        </p:spPr>
        <p:txBody>
          <a:bodyPr anchor="t">
            <a:normAutofit/>
          </a:bodyPr>
          <a:lstStyle/>
          <a:p>
            <a:r>
              <a:rPr lang="en-US" sz="2000" dirty="0"/>
              <a:t>Trees Klaver, Wim de Smidt</a:t>
            </a:r>
            <a:endParaRPr lang="en-NL" sz="2000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0627E7D-F09D-9B89-B19D-032AA3AE49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9809" y="2543002"/>
            <a:ext cx="6572382" cy="2103161"/>
          </a:xfrm>
          <a:prstGeom prst="rect">
            <a:avLst/>
          </a:prstGeom>
        </p:spPr>
      </p:pic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24DDB35-3F98-3E17-FF5B-D5D6238E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453002"/>
            <a:ext cx="280540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Introduction LOVUM</a:t>
            </a:r>
          </a:p>
        </p:txBody>
      </p:sp>
    </p:spTree>
    <p:extLst>
      <p:ext uri="{BB962C8B-B14F-4D97-AF65-F5344CB8AC3E}">
        <p14:creationId xmlns:p14="http://schemas.microsoft.com/office/powerpoint/2010/main" val="2564962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850BD-386B-880F-0467-2B6A97DBF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B56F06-DE6B-DEEF-44E3-B07EDDDFB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What is LOVUM?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4B79A9-31A8-D51D-054B-F61B7D510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Landelijk Overleg Universitaire Medezeggenschap (in English: National Consultation on Co-determination)</a:t>
            </a:r>
          </a:p>
          <a:p>
            <a:r>
              <a:rPr lang="en-US" dirty="0"/>
              <a:t>All co-determination councils of universities at institutional level</a:t>
            </a:r>
          </a:p>
          <a:p>
            <a:pPr lvl="1"/>
            <a:r>
              <a:rPr lang="en-US" dirty="0"/>
              <a:t>EITHER Works Council &amp; Student Council</a:t>
            </a:r>
          </a:p>
          <a:p>
            <a:pPr lvl="1"/>
            <a:r>
              <a:rPr lang="en-US" dirty="0"/>
              <a:t>OR University Council</a:t>
            </a:r>
          </a:p>
          <a:p>
            <a:pPr lvl="1"/>
            <a:r>
              <a:rPr lang="en-US" dirty="0"/>
              <a:t>(Each university makes its own choice of co-determination systems)</a:t>
            </a:r>
          </a:p>
          <a:p>
            <a:r>
              <a:rPr lang="en-US" dirty="0"/>
              <a:t>Every university pays a small membership fee</a:t>
            </a:r>
            <a:endParaRPr lang="en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2EA308-4217-B8D4-910D-1FC78EC31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D22B5EF-7D01-3F73-42A1-69B7131629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2007" y="95435"/>
            <a:ext cx="1939018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79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DD10C-6599-8A49-32A9-CD104A8E8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841401-2CF6-2494-32D7-9EA6FB5EC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Purpose LOVUM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B80C28-41E4-C58F-22FE-9B4E2AA96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Advocating the interest of co-determination bodies</a:t>
            </a:r>
          </a:p>
          <a:p>
            <a:r>
              <a:rPr lang="en-US" dirty="0"/>
              <a:t>Knowledge exchange</a:t>
            </a:r>
          </a:p>
          <a:p>
            <a:r>
              <a:rPr lang="en-US" dirty="0"/>
              <a:t>Keeping up with national developments</a:t>
            </a:r>
          </a:p>
          <a:p>
            <a:pPr marL="0" indent="0">
              <a:buNone/>
            </a:pPr>
            <a:endParaRPr lang="en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DA779E-42BF-F1DA-1708-1A5D63F66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3D07A1A-8960-9E5F-2C17-283156E1A5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2007" y="95435"/>
            <a:ext cx="1939018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517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422DD-6300-D941-5E5C-59A42B4AC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5B3358-AB6F-CD20-72D6-D01CFC048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How do we do this?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97164F-06D4-940C-40D0-FF57F3D1C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meeting three times a year</a:t>
            </a:r>
          </a:p>
          <a:p>
            <a:r>
              <a:rPr lang="en-US" dirty="0"/>
              <a:t>Two meetings online, one physical meeting</a:t>
            </a:r>
          </a:p>
          <a:p>
            <a:r>
              <a:rPr lang="en-US" dirty="0"/>
              <a:t>What do we discuss</a:t>
            </a:r>
          </a:p>
          <a:p>
            <a:pPr lvl="1"/>
            <a:r>
              <a:rPr lang="en-US" dirty="0"/>
              <a:t>Reports from the daily board on their contacts</a:t>
            </a:r>
          </a:p>
          <a:p>
            <a:pPr lvl="1"/>
            <a:r>
              <a:rPr lang="en-US" dirty="0"/>
              <a:t>Discissions on current developments and themes that affect all co-determination bodies</a:t>
            </a:r>
          </a:p>
          <a:p>
            <a:r>
              <a:rPr lang="en-US" dirty="0"/>
              <a:t>We sometimes discuss matters by email</a:t>
            </a:r>
          </a:p>
          <a:p>
            <a:r>
              <a:rPr lang="en-US" dirty="0"/>
              <a:t>We started a forum on the website, but that still needs some contributors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07D04F0-4211-7BD1-38F0-CAA17BF6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91971985-4C6A-6275-E5D6-5A065D5D60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2007" y="95435"/>
            <a:ext cx="1939018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700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F3410-E231-AA2B-D559-3DA7675E1E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BF80D8-A842-C100-BD82-82F2CF237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Contacts, some examples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AEEA96D-CCCB-01B0-898A-01FDC6E3F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OCW and UNL, examples of subjects for discussion</a:t>
            </a:r>
          </a:p>
          <a:p>
            <a:pPr lvl="1"/>
            <a:r>
              <a:rPr lang="nl-NL" dirty="0" err="1"/>
              <a:t>Strengthening</a:t>
            </a:r>
            <a:r>
              <a:rPr lang="nl-NL" dirty="0"/>
              <a:t> of co-</a:t>
            </a:r>
            <a:r>
              <a:rPr lang="nl-NL" dirty="0" err="1"/>
              <a:t>determination</a:t>
            </a:r>
            <a:r>
              <a:rPr lang="nl-NL" dirty="0"/>
              <a:t> (extra money)</a:t>
            </a:r>
          </a:p>
          <a:p>
            <a:pPr lvl="1"/>
            <a:r>
              <a:rPr lang="nl-NL" dirty="0" err="1"/>
              <a:t>Facilitation</a:t>
            </a:r>
            <a:r>
              <a:rPr lang="nl-NL" dirty="0"/>
              <a:t> of co-</a:t>
            </a:r>
            <a:r>
              <a:rPr lang="nl-NL" dirty="0" err="1"/>
              <a:t>determination</a:t>
            </a:r>
            <a:endParaRPr lang="nl-NL" dirty="0"/>
          </a:p>
          <a:p>
            <a:pPr lvl="1"/>
            <a:r>
              <a:rPr lang="nl-NL" dirty="0" err="1"/>
              <a:t>Government</a:t>
            </a:r>
            <a:r>
              <a:rPr lang="nl-NL" dirty="0"/>
              <a:t> policy &amp; Budget cuts</a:t>
            </a:r>
          </a:p>
          <a:p>
            <a:pPr lvl="1"/>
            <a:r>
              <a:rPr lang="nl-NL" dirty="0" err="1"/>
              <a:t>Internationalization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self-direction</a:t>
            </a:r>
            <a:endParaRPr lang="nl-NL" dirty="0"/>
          </a:p>
          <a:p>
            <a:pPr lvl="1"/>
            <a:r>
              <a:rPr lang="nl-NL" dirty="0"/>
              <a:t>Rules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protests</a:t>
            </a:r>
            <a:endParaRPr lang="nl-NL" dirty="0"/>
          </a:p>
          <a:p>
            <a:r>
              <a:rPr lang="en-US" dirty="0"/>
              <a:t>We put together a representation of students to talk to the minister about </a:t>
            </a:r>
            <a:r>
              <a:rPr lang="nl-NL" dirty="0"/>
              <a:t>Gaza-Israël,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protests</a:t>
            </a:r>
            <a:r>
              <a:rPr lang="nl-NL" dirty="0"/>
              <a:t> at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universities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means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community</a:t>
            </a:r>
            <a:endParaRPr lang="en-US" dirty="0"/>
          </a:p>
          <a:p>
            <a:r>
              <a:rPr lang="en-US" dirty="0"/>
              <a:t>ISO, example </a:t>
            </a:r>
            <a:r>
              <a:rPr lang="en-US"/>
              <a:t>of subjects </a:t>
            </a:r>
            <a:r>
              <a:rPr lang="en-US" dirty="0"/>
              <a:t>for discussion</a:t>
            </a:r>
          </a:p>
          <a:p>
            <a:pPr lvl="1"/>
            <a:r>
              <a:rPr lang="en-US" dirty="0"/>
              <a:t>Spending of the extra money for co-determination</a:t>
            </a:r>
          </a:p>
          <a:p>
            <a:pPr lvl="1"/>
            <a:r>
              <a:rPr lang="en-US" dirty="0"/>
              <a:t>Strengthening of co-determination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ED78EE-8E4C-E066-C61A-1991BA57A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62512075-CBE6-2A39-D7FE-D8FACE35A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2007" y="95435"/>
            <a:ext cx="1939018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660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C8154-4A4B-B2BC-75F1-22D8CF4CF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8A14D3-AF62-5DAB-D561-C4ED80F2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Participants in general LOVUM meetings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E8E0CA-8D02-FB2B-99EB-8F20A41D0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Representatives of all co-determination councils of universities at institutional level</a:t>
            </a:r>
          </a:p>
          <a:p>
            <a:pPr lvl="1"/>
            <a:r>
              <a:rPr lang="en-US" dirty="0"/>
              <a:t>Chairs</a:t>
            </a:r>
          </a:p>
          <a:p>
            <a:pPr lvl="1"/>
            <a:r>
              <a:rPr lang="en-US" dirty="0"/>
              <a:t>Executive secretaries</a:t>
            </a:r>
          </a:p>
          <a:p>
            <a:pPr lvl="1"/>
            <a:r>
              <a:rPr lang="en-US" dirty="0"/>
              <a:t>Sometimes council members, e.g., chair of the staff representation and chair of the student representation in the University Council</a:t>
            </a:r>
          </a:p>
          <a:p>
            <a:endParaRPr lang="en-US" dirty="0"/>
          </a:p>
          <a:p>
            <a:endParaRPr lang="en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C9BCC99-1FA9-75A0-E273-1B19E0B22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53685A3-2876-D63C-24D6-308DEB473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2007" y="95435"/>
            <a:ext cx="1939018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579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88D1E-669F-634B-72C0-81F8EBE8D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E589B3-D0B7-BA94-CEA1-BEA974EEA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Daily board (“</a:t>
            </a:r>
            <a:r>
              <a:rPr lang="en-US" dirty="0" err="1"/>
              <a:t>Dagelijks</a:t>
            </a:r>
            <a:r>
              <a:rPr lang="en-US" dirty="0"/>
              <a:t> </a:t>
            </a:r>
            <a:r>
              <a:rPr lang="en-US" dirty="0" err="1"/>
              <a:t>bestuur</a:t>
            </a:r>
            <a:r>
              <a:rPr lang="en-US" dirty="0"/>
              <a:t>”)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998989-5A94-56B6-BD35-16FE9218C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Elected from the members</a:t>
            </a:r>
          </a:p>
          <a:p>
            <a:pPr lvl="1"/>
            <a:r>
              <a:rPr lang="en-US" dirty="0"/>
              <a:t>Chair</a:t>
            </a:r>
          </a:p>
          <a:p>
            <a:pPr lvl="1"/>
            <a:r>
              <a:rPr lang="en-US" dirty="0"/>
              <a:t>Treasurer</a:t>
            </a:r>
          </a:p>
          <a:p>
            <a:pPr lvl="1"/>
            <a:r>
              <a:rPr lang="en-US" dirty="0"/>
              <a:t>Members, including a student member</a:t>
            </a:r>
          </a:p>
          <a:p>
            <a:pPr lvl="1"/>
            <a:r>
              <a:rPr lang="en-US" dirty="0"/>
              <a:t>Supported by an executive secretary</a:t>
            </a:r>
          </a:p>
          <a:p>
            <a:r>
              <a:rPr lang="en-US" dirty="0"/>
              <a:t>Meetings every six weeks, usually online</a:t>
            </a:r>
          </a:p>
          <a:p>
            <a:r>
              <a:rPr lang="en-US" dirty="0"/>
              <a:t>Contacts and meetings with</a:t>
            </a:r>
            <a:endParaRPr lang="en-US" sz="1800" dirty="0"/>
          </a:p>
          <a:p>
            <a:pPr lvl="1"/>
            <a:r>
              <a:rPr lang="en-US" dirty="0"/>
              <a:t>OCW</a:t>
            </a:r>
          </a:p>
          <a:p>
            <a:pPr lvl="1"/>
            <a:r>
              <a:rPr lang="en-US" dirty="0"/>
              <a:t>UNL</a:t>
            </a:r>
          </a:p>
          <a:p>
            <a:pPr lvl="1"/>
            <a:r>
              <a:rPr lang="en-US" dirty="0"/>
              <a:t>ISO</a:t>
            </a:r>
          </a:p>
          <a:p>
            <a:pPr lvl="1"/>
            <a:r>
              <a:rPr lang="en-US" dirty="0"/>
              <a:t>…</a:t>
            </a:r>
          </a:p>
          <a:p>
            <a:endParaRPr lang="en-US" dirty="0"/>
          </a:p>
          <a:p>
            <a:endParaRPr lang="en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9B860F-9BBD-6E8E-91C0-669FB2E38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58CC008-22B3-BE38-5520-F570DB80C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2007" y="95435"/>
            <a:ext cx="1939018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05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5584B-7774-8D65-A535-DD614B6CAE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9DDA7E-C0C8-8F52-9567-65D31B544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Events</a:t>
            </a:r>
            <a:endParaRPr lang="en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031240-A378-D38F-1F3F-E0C80885D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organized conferences on co determination together </a:t>
            </a:r>
            <a:r>
              <a:rPr lang="en-US"/>
              <a:t>with VMH </a:t>
            </a:r>
            <a:r>
              <a:rPr lang="en-US" dirty="0"/>
              <a:t>(Co-determination of the Universities of Applies Sciences)</a:t>
            </a:r>
          </a:p>
          <a:p>
            <a:r>
              <a:rPr lang="en-US" dirty="0"/>
              <a:t>We participate in the “</a:t>
            </a:r>
            <a:r>
              <a:rPr lang="en-US" dirty="0" err="1"/>
              <a:t>Medezeggenschapsdag</a:t>
            </a:r>
            <a:r>
              <a:rPr lang="en-US" dirty="0"/>
              <a:t>” (Co-determination Day)</a:t>
            </a:r>
          </a:p>
          <a:p>
            <a:endParaRPr lang="en-US" dirty="0"/>
          </a:p>
          <a:p>
            <a:endParaRPr lang="en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5B0BFD-3C43-45C2-2F46-D72F62871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94AE18F8-D2E8-2B39-9A82-93D218ECE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2007" y="95435"/>
            <a:ext cx="1939018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933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689AC8-9EF3-1EE0-FDF0-25BEDB1F1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0CDB0F-D0FA-4FCD-BD64-8620ACC02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4EC6EBA-7D2F-04BF-76A7-0B80AF82E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Introduction LOVUM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026988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359</Words>
  <Application>Microsoft Office PowerPoint</Application>
  <PresentationFormat>Breedbeeld</PresentationFormat>
  <Paragraphs>64</Paragraphs>
  <Slides>9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Aptos</vt:lpstr>
      <vt:lpstr>Arial</vt:lpstr>
      <vt:lpstr>Neue Haas Grotesk Text Pro</vt:lpstr>
      <vt:lpstr>VanillaVTI</vt:lpstr>
      <vt:lpstr>Introduction on LOVUM</vt:lpstr>
      <vt:lpstr>  What is LOVUM?</vt:lpstr>
      <vt:lpstr>  Purpose LOVUM</vt:lpstr>
      <vt:lpstr>  How do we do this?</vt:lpstr>
      <vt:lpstr>  Contacts, some examples</vt:lpstr>
      <vt:lpstr>  Participants in general LOVUM meetings</vt:lpstr>
      <vt:lpstr>  Daily board (“Dagelijks bestuur”)</vt:lpstr>
      <vt:lpstr>  Events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on LOVUM</dc:title>
  <dc:creator>Klaver, Trees</dc:creator>
  <cp:lastModifiedBy>Klaver, Trees</cp:lastModifiedBy>
  <cp:revision>16</cp:revision>
  <dcterms:created xsi:type="dcterms:W3CDTF">2025-05-23T14:20:18Z</dcterms:created>
  <dcterms:modified xsi:type="dcterms:W3CDTF">2025-10-30T13:58:09Z</dcterms:modified>
</cp:coreProperties>
</file>